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64" r:id="rId5"/>
    <p:sldId id="260" r:id="rId6"/>
    <p:sldId id="261" r:id="rId7"/>
    <p:sldId id="259" r:id="rId8"/>
    <p:sldId id="258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E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6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5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1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7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0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87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3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1925-37C0-4F9C-8EAF-776A1956A7D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4F911BC-415C-472D-8F81-068F5F27ED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oliva39@gmail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selim@cbcfoundation.org" TargetMode="External"/><Relationship Id="rId7" Type="http://schemas.openxmlformats.org/officeDocument/2006/relationships/image" Target="../media/image2.gif"/><Relationship Id="rId2" Type="http://schemas.openxmlformats.org/officeDocument/2006/relationships/hyperlink" Target="mailto:lucymancha16@hot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liva39@gmail.com" TargetMode="External"/><Relationship Id="rId5" Type="http://schemas.openxmlformats.org/officeDocument/2006/relationships/hyperlink" Target="mailto:deglorious@gmail.com" TargetMode="External"/><Relationship Id="rId4" Type="http://schemas.openxmlformats.org/officeDocument/2006/relationships/hyperlink" Target="mailto:pmmteast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E5E9-1583-91B1-2CD2-BD9B215B0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1122363"/>
            <a:ext cx="701265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Panamericana Texana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69B366-C339-F837-864C-AD874A003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Publications Committee</a:t>
            </a:r>
          </a:p>
          <a:p>
            <a:r>
              <a:rPr lang="en-US" dirty="0"/>
              <a:t>Aug 17, 2024</a:t>
            </a:r>
          </a:p>
        </p:txBody>
      </p:sp>
    </p:spTree>
    <p:extLst>
      <p:ext uri="{BB962C8B-B14F-4D97-AF65-F5344CB8AC3E}">
        <p14:creationId xmlns:p14="http://schemas.microsoft.com/office/powerpoint/2010/main" val="272507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0C69-01ED-F439-A8A6-2B248786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600C4-20E2-1266-5053-FE654A7FF83C}"/>
              </a:ext>
            </a:extLst>
          </p:cNvPr>
          <p:cNvSpPr txBox="1"/>
          <p:nvPr/>
        </p:nvSpPr>
        <p:spPr>
          <a:xfrm>
            <a:off x="1244906" y="2027105"/>
            <a:ext cx="98099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600" dirty="0"/>
              <a:t>Some Tables may not have any members who are computer literate and are unable to submit information.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Ask them to send photos by mail with description</a:t>
            </a:r>
          </a:p>
        </p:txBody>
      </p:sp>
    </p:spTree>
    <p:extLst>
      <p:ext uri="{BB962C8B-B14F-4D97-AF65-F5344CB8AC3E}">
        <p14:creationId xmlns:p14="http://schemas.microsoft.com/office/powerpoint/2010/main" val="268952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BDF8-B6A8-1851-4EF8-0884C8A0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AD42A-9DCC-46F6-EF6C-CAD7E9C38547}"/>
              </a:ext>
            </a:extLst>
          </p:cNvPr>
          <p:cNvSpPr txBox="1"/>
          <p:nvPr/>
        </p:nvSpPr>
        <p:spPr>
          <a:xfrm>
            <a:off x="1" y="1993187"/>
            <a:ext cx="7469312" cy="548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Ask the Table member to attach a photo and description to an MS Word document or MS Publisher document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2400" dirty="0">
                <a:latin typeface="+mj-lt"/>
              </a:rPr>
              <a:t>Label: </a:t>
            </a: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+mj-lt"/>
              </a:rPr>
              <a:t>Table Name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j-lt"/>
              </a:rPr>
              <a:t>Next to photo: </a:t>
            </a: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+mj-lt"/>
              </a:rPr>
              <a:t>Type Description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5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</a:rPr>
              <a:t>“The Laredo Table held our new member orientation </a:t>
            </a:r>
            <a:r>
              <a:rPr lang="en-US" sz="2400" i="1" kern="50" dirty="0">
                <a:solidFill>
                  <a:srgbClr val="0000CC"/>
                </a:solidFill>
                <a:latin typeface="+mj-lt"/>
              </a:rPr>
              <a:t>during the</a:t>
            </a:r>
            <a:r>
              <a:rPr lang="en-US" sz="2400" i="1" kern="5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</a:rPr>
              <a:t> July meeting. We wore traditional Mexican clothing and enjoyed a delicious meal.”</a:t>
            </a:r>
            <a:endParaRPr lang="en-US" sz="2400" i="1" kern="1400" dirty="0">
              <a:ln>
                <a:noFill/>
              </a:ln>
              <a:solidFill>
                <a:srgbClr val="0000CC"/>
              </a:solidFill>
              <a:effectLst/>
              <a:latin typeface="+mj-lt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9C70A-27C3-C43D-2085-96881B71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12" y="198825"/>
            <a:ext cx="4487205" cy="489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B3409-B492-B141-000F-41DA096D4BF4}"/>
              </a:ext>
            </a:extLst>
          </p:cNvPr>
          <p:cNvSpPr txBox="1"/>
          <p:nvPr/>
        </p:nvSpPr>
        <p:spPr>
          <a:xfrm>
            <a:off x="7777537" y="5332288"/>
            <a:ext cx="401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If submitting a photo, be sure it is labeled with the Table name.</a:t>
            </a:r>
          </a:p>
        </p:txBody>
      </p:sp>
    </p:spTree>
    <p:extLst>
      <p:ext uri="{BB962C8B-B14F-4D97-AF65-F5344CB8AC3E}">
        <p14:creationId xmlns:p14="http://schemas.microsoft.com/office/powerpoint/2010/main" val="240124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2A28-07B0-C7FB-6487-C62710AF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53" y="1307953"/>
            <a:ext cx="9603275" cy="1835939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 Information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2"/>
              </a:rPr>
              <a:t>roliva39@gmail.com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Phone: 956-515-6489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3900 Neuhaus Drive, McAllen, TX 78503</a:t>
            </a:r>
          </a:p>
        </p:txBody>
      </p:sp>
    </p:spTree>
    <p:extLst>
      <p:ext uri="{BB962C8B-B14F-4D97-AF65-F5344CB8AC3E}">
        <p14:creationId xmlns:p14="http://schemas.microsoft.com/office/powerpoint/2010/main" val="255285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B4CB5E-022E-3F1E-3DA8-CF662E701E08}"/>
              </a:ext>
            </a:extLst>
          </p:cNvPr>
          <p:cNvSpPr txBox="1"/>
          <p:nvPr/>
        </p:nvSpPr>
        <p:spPr>
          <a:xfrm>
            <a:off x="648256" y="2316051"/>
            <a:ext cx="34510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Lucy Mancha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B-Eagle Pass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lucymancha16@hotmail.com</a:t>
            </a: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Karen Salim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B-Corpus Christi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kselim@cbcfoundation.org</a:t>
            </a: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0730A-0AE7-91A2-BF7A-A22A22A6BA6A}"/>
              </a:ext>
            </a:extLst>
          </p:cNvPr>
          <p:cNvSpPr txBox="1"/>
          <p:nvPr/>
        </p:nvSpPr>
        <p:spPr>
          <a:xfrm>
            <a:off x="7797361" y="1794456"/>
            <a:ext cx="30764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Mitzi Patiño Eastman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A-Austin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pmmteast@gmail.com</a:t>
            </a: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Gloria Riddle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A-Conroe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deglorious@gmail.com</a:t>
            </a: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7A0E9-0342-AEB4-F140-81327BF7CD4A}"/>
              </a:ext>
            </a:extLst>
          </p:cNvPr>
          <p:cNvSpPr txBox="1"/>
          <p:nvPr/>
        </p:nvSpPr>
        <p:spPr>
          <a:xfrm>
            <a:off x="4612853" y="353292"/>
            <a:ext cx="3318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TEXANA -Editor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Raquel Oliva, </a:t>
            </a:r>
            <a:r>
              <a:rPr lang="es-ES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Chairperson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C-McAllen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roliva39@gmail.com</a:t>
            </a: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map of the state of texas&#10;&#10;Description automatically generated">
            <a:extLst>
              <a:ext uri="{FF2B5EF4-FFF2-40B4-BE49-F238E27FC236}">
                <a16:creationId xmlns:a16="http://schemas.microsoft.com/office/drawing/2014/main" id="{614FD2FC-D450-B1B0-1E84-3035F9649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93" y="1679627"/>
            <a:ext cx="3779720" cy="3290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5A696E-E30E-E663-9200-6ECE40C2BCF6}"/>
              </a:ext>
            </a:extLst>
          </p:cNvPr>
          <p:cNvSpPr txBox="1"/>
          <p:nvPr/>
        </p:nvSpPr>
        <p:spPr>
          <a:xfrm>
            <a:off x="4268560" y="5211738"/>
            <a:ext cx="35451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 Cavazos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C-Rio Grande City-Roma</a:t>
            </a:r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deecavazos@ymail</a:t>
            </a:r>
            <a:r>
              <a: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.com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67E020-39E2-51A8-4061-363F45F7B50F}"/>
              </a:ext>
            </a:extLst>
          </p:cNvPr>
          <p:cNvCxnSpPr>
            <a:cxnSpLocks/>
          </p:cNvCxnSpPr>
          <p:nvPr/>
        </p:nvCxnSpPr>
        <p:spPr>
          <a:xfrm flipH="1">
            <a:off x="6096000" y="2805628"/>
            <a:ext cx="2162021" cy="818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A76067-DE60-0B45-D734-75F4CF332372}"/>
              </a:ext>
            </a:extLst>
          </p:cNvPr>
          <p:cNvCxnSpPr>
            <a:cxnSpLocks/>
          </p:cNvCxnSpPr>
          <p:nvPr/>
        </p:nvCxnSpPr>
        <p:spPr>
          <a:xfrm flipV="1">
            <a:off x="3100552" y="4264102"/>
            <a:ext cx="3277738" cy="173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A10E2D-EB41-85EE-734E-486A0C12F968}"/>
              </a:ext>
            </a:extLst>
          </p:cNvPr>
          <p:cNvCxnSpPr/>
          <p:nvPr/>
        </p:nvCxnSpPr>
        <p:spPr>
          <a:xfrm flipV="1">
            <a:off x="5188945" y="4737253"/>
            <a:ext cx="1057619" cy="567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BC7F2D-E834-F7FB-04FF-A09C31D44158}"/>
              </a:ext>
            </a:extLst>
          </p:cNvPr>
          <p:cNvCxnSpPr>
            <a:cxnSpLocks/>
          </p:cNvCxnSpPr>
          <p:nvPr/>
        </p:nvCxnSpPr>
        <p:spPr>
          <a:xfrm>
            <a:off x="3366566" y="3214945"/>
            <a:ext cx="2640359" cy="923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CA9EA0-D631-608A-391E-219EDAF7C95D}"/>
              </a:ext>
            </a:extLst>
          </p:cNvPr>
          <p:cNvCxnSpPr>
            <a:cxnSpLocks/>
          </p:cNvCxnSpPr>
          <p:nvPr/>
        </p:nvCxnSpPr>
        <p:spPr>
          <a:xfrm flipH="1">
            <a:off x="6962660" y="3699641"/>
            <a:ext cx="1403574" cy="77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0CD0E7-9C2C-779B-4D53-F574E6F136A6}"/>
              </a:ext>
            </a:extLst>
          </p:cNvPr>
          <p:cNvSpPr txBox="1"/>
          <p:nvPr/>
        </p:nvSpPr>
        <p:spPr>
          <a:xfrm>
            <a:off x="382198" y="210284"/>
            <a:ext cx="1883363" cy="1826269"/>
          </a:xfrm>
          <a:prstGeom prst="rect">
            <a:avLst/>
          </a:prstGeom>
          <a:solidFill>
            <a:srgbClr val="CCECFF"/>
          </a:solidFill>
          <a:effectLst/>
        </p:spPr>
        <p:txBody>
          <a:bodyPr wrap="square">
            <a:spAutoFit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solidFill>
                  <a:schemeClr val="accent2"/>
                </a:solidFill>
                <a:latin typeface="+mj-lt"/>
              </a:rPr>
              <a:t>B-</a:t>
            </a: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 Beeville 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B-Corpus Christi</a:t>
            </a:r>
          </a:p>
          <a:p>
            <a:pPr marL="228600" indent="-228600">
              <a:lnSpc>
                <a:spcPct val="119000"/>
              </a:lnSpc>
            </a:pPr>
            <a:r>
              <a:rPr lang="en-US" sz="1600" b="1" kern="1400" dirty="0">
                <a:solidFill>
                  <a:schemeClr val="accent2"/>
                </a:solidFill>
                <a:latin typeface="+mj-lt"/>
              </a:rPr>
              <a:t>B-</a:t>
            </a: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 Del Rio </a:t>
            </a:r>
          </a:p>
          <a:p>
            <a:pPr marL="228600" indent="-228600">
              <a:lnSpc>
                <a:spcPct val="119000"/>
              </a:lnSpc>
            </a:pPr>
            <a:r>
              <a:rPr lang="en-US" sz="1600" b="1" kern="1400" dirty="0">
                <a:solidFill>
                  <a:schemeClr val="accent2"/>
                </a:solidFill>
                <a:highlight>
                  <a:srgbClr val="FFFF00"/>
                </a:highlight>
                <a:latin typeface="+mj-lt"/>
              </a:rPr>
              <a:t>B-</a:t>
            </a: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Eagle Pass </a:t>
            </a:r>
            <a:endParaRPr lang="en-US" sz="1600" b="1" kern="1400" dirty="0">
              <a:solidFill>
                <a:schemeClr val="accent2"/>
              </a:solidFill>
              <a:highlight>
                <a:srgbClr val="FFFF00"/>
              </a:highlight>
              <a:latin typeface="+mj-lt"/>
            </a:endParaRPr>
          </a:p>
          <a:p>
            <a:pPr marL="228600" indent="-228600">
              <a:lnSpc>
                <a:spcPct val="119000"/>
              </a:lnSpc>
            </a:pPr>
            <a:r>
              <a:rPr lang="en-US" sz="1600" b="1" kern="1400" dirty="0">
                <a:solidFill>
                  <a:schemeClr val="accent2"/>
                </a:solidFill>
                <a:latin typeface="+mj-lt"/>
              </a:rPr>
              <a:t>B-</a:t>
            </a: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 Laredo </a:t>
            </a:r>
            <a:endParaRPr lang="en-US" sz="1600" b="1" kern="1400" dirty="0">
              <a:solidFill>
                <a:schemeClr val="accent2"/>
              </a:solidFill>
              <a:latin typeface="+mj-lt"/>
            </a:endParaRPr>
          </a:p>
          <a:p>
            <a:pPr marL="228600" indent="-228600">
              <a:lnSpc>
                <a:spcPct val="119000"/>
              </a:lnSpc>
            </a:pPr>
            <a:r>
              <a:rPr lang="en-US" sz="1600" b="1" kern="1400" dirty="0">
                <a:solidFill>
                  <a:schemeClr val="accent2"/>
                </a:solidFill>
                <a:latin typeface="+mj-lt"/>
              </a:rPr>
              <a:t>B-</a:t>
            </a: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 San Antonio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DAF27-4A77-F10C-CEDD-2079BAF35AE4}"/>
              </a:ext>
            </a:extLst>
          </p:cNvPr>
          <p:cNvSpPr txBox="1"/>
          <p:nvPr/>
        </p:nvSpPr>
        <p:spPr>
          <a:xfrm>
            <a:off x="7847367" y="4494608"/>
            <a:ext cx="2719775" cy="157261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C-Alamo-San Juan-Pharr </a:t>
            </a:r>
          </a:p>
          <a:p>
            <a:pPr>
              <a:lnSpc>
                <a:spcPct val="119000"/>
              </a:lnSpc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C-Brownsville I </a:t>
            </a:r>
            <a:endParaRPr lang="en-US" sz="1600" b="1" kern="1400" dirty="0">
              <a:solidFill>
                <a:schemeClr val="accent2"/>
              </a:solidFill>
              <a:highlight>
                <a:srgbClr val="FFFF00"/>
              </a:highlight>
              <a:latin typeface="+mj-lt"/>
            </a:endParaRPr>
          </a:p>
          <a:p>
            <a:pPr>
              <a:lnSpc>
                <a:spcPct val="119000"/>
              </a:lnSpc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C-Edinburg</a:t>
            </a:r>
            <a:r>
              <a:rPr lang="en-US" sz="1600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 </a:t>
            </a:r>
          </a:p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C-McAllen</a:t>
            </a:r>
            <a:r>
              <a:rPr lang="en-US" sz="1600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 </a:t>
            </a:r>
            <a:endParaRPr lang="en-US" sz="1600" kern="1400" dirty="0">
              <a:solidFill>
                <a:schemeClr val="accent2"/>
              </a:solidFill>
              <a:highlight>
                <a:srgbClr val="FFFF00"/>
              </a:highlight>
              <a:latin typeface="+mj-lt"/>
            </a:endParaRPr>
          </a:p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C-Rio Grande City/Roma </a:t>
            </a:r>
            <a:endParaRPr lang="en-US" sz="1600" b="1" kern="1400" dirty="0">
              <a:solidFill>
                <a:schemeClr val="accent2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E4F83B-312E-5331-45BC-C0EF462A6CC5}"/>
              </a:ext>
            </a:extLst>
          </p:cNvPr>
          <p:cNvSpPr txBox="1"/>
          <p:nvPr/>
        </p:nvSpPr>
        <p:spPr>
          <a:xfrm>
            <a:off x="8529838" y="479865"/>
            <a:ext cx="1917734" cy="94718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solidFill>
                  <a:schemeClr val="accent2"/>
                </a:solidFill>
                <a:highlight>
                  <a:srgbClr val="FFFF00"/>
                </a:highlight>
                <a:latin typeface="+mj-lt"/>
              </a:rPr>
              <a:t>A-</a:t>
            </a: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+mj-lt"/>
              </a:rPr>
              <a:t> Austin</a:t>
            </a:r>
            <a:endParaRPr lang="en-US" sz="1600" b="1" kern="1400" dirty="0">
              <a:solidFill>
                <a:schemeClr val="accent2"/>
              </a:solidFill>
              <a:highlight>
                <a:srgbClr val="FFFF00"/>
              </a:highlight>
              <a:latin typeface="+mj-lt"/>
            </a:endParaRP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solidFill>
                  <a:schemeClr val="accent2"/>
                </a:solidFill>
                <a:latin typeface="+mj-lt"/>
              </a:rPr>
              <a:t> A-</a:t>
            </a: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Conroe</a:t>
            </a:r>
          </a:p>
          <a:p>
            <a:pPr marL="228600" indent="-228600">
              <a:lnSpc>
                <a:spcPct val="119000"/>
              </a:lnSpc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en-US" sz="1600" b="1" kern="1400" dirty="0">
                <a:solidFill>
                  <a:schemeClr val="accent2"/>
                </a:solidFill>
                <a:latin typeface="+mj-lt"/>
              </a:rPr>
              <a:t>A-</a:t>
            </a: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 Houston (2)</a:t>
            </a:r>
            <a:endParaRPr lang="en-US" sz="1600" b="1" kern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62FFBD-EB13-9980-006D-650AC70EF251}"/>
              </a:ext>
            </a:extLst>
          </p:cNvPr>
          <p:cNvSpPr txBox="1"/>
          <p:nvPr/>
        </p:nvSpPr>
        <p:spPr>
          <a:xfrm>
            <a:off x="2856058" y="613526"/>
            <a:ext cx="1883363" cy="94718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D-Dallas III </a:t>
            </a:r>
            <a:endParaRPr lang="en-US" sz="1600" b="1" kern="1400" dirty="0">
              <a:solidFill>
                <a:schemeClr val="accent2"/>
              </a:solidFill>
              <a:latin typeface="+mj-lt"/>
            </a:endParaRP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D-El Paso </a:t>
            </a:r>
            <a:endParaRPr lang="en-US" sz="1600" b="1" kern="1400" dirty="0">
              <a:solidFill>
                <a:schemeClr val="accent2"/>
              </a:solidFill>
              <a:latin typeface="+mj-lt"/>
            </a:endParaRP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D- Fort Worth </a:t>
            </a:r>
            <a:endParaRPr lang="en-US" sz="1600" b="1" kern="1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80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3E0B-6548-D881-9FF3-200C7560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Committee</a:t>
            </a:r>
            <a:br>
              <a:rPr lang="en-US" dirty="0"/>
            </a:br>
            <a:r>
              <a:rPr lang="en-US" dirty="0"/>
              <a:t>Things to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278C6-16D3-893E-9CDE-6F3AA8F563F6}"/>
              </a:ext>
            </a:extLst>
          </p:cNvPr>
          <p:cNvSpPr txBox="1"/>
          <p:nvPr/>
        </p:nvSpPr>
        <p:spPr>
          <a:xfrm>
            <a:off x="1663546" y="2192357"/>
            <a:ext cx="102456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Ask the Table Director to assign someone to provide photos and information for the Texana.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</a:rPr>
              <a:t>Keep everyone informed. Emails should go to the Table Director, Table ECC, and Table Historian.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Ask them to take photos at all meetings.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Send your reminders and requests for information to more than the Table Director. Sometimes, they forget to forward your email.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phic 4" descr="Telephone with solid fill">
            <a:extLst>
              <a:ext uri="{FF2B5EF4-FFF2-40B4-BE49-F238E27FC236}">
                <a16:creationId xmlns:a16="http://schemas.microsoft.com/office/drawing/2014/main" id="{0AAFA2CB-FEBB-CA55-13A8-2CDD9FF42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38" y="4582033"/>
            <a:ext cx="914400" cy="914400"/>
          </a:xfrm>
          <a:prstGeom prst="rect">
            <a:avLst/>
          </a:prstGeom>
        </p:spPr>
      </p:pic>
      <p:pic>
        <p:nvPicPr>
          <p:cNvPr id="7" name="Graphic 6" descr="Email with solid fill">
            <a:extLst>
              <a:ext uri="{FF2B5EF4-FFF2-40B4-BE49-F238E27FC236}">
                <a16:creationId xmlns:a16="http://schemas.microsoft.com/office/drawing/2014/main" id="{7A3795D4-F3D2-49FE-0B1A-DB6D00C32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146" y="2192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5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50A0-31FD-E980-269C-9CADAECD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Ask For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0F52B-F4AB-63E3-DE27-220BCAB33165}"/>
              </a:ext>
            </a:extLst>
          </p:cNvPr>
          <p:cNvSpPr txBox="1"/>
          <p:nvPr/>
        </p:nvSpPr>
        <p:spPr>
          <a:xfrm>
            <a:off x="1238451" y="1931196"/>
            <a:ext cx="6537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Photo. </a:t>
            </a:r>
          </a:p>
          <a:p>
            <a:r>
              <a:rPr lang="en-US" sz="2400" i="1" dirty="0"/>
              <a:t>You may need to give hints on how to take better photos. Screen for photos that are not of good quality for printing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Short description </a:t>
            </a:r>
            <a:r>
              <a:rPr lang="en-US" sz="2400" dirty="0"/>
              <a:t>of activity, month, type of meeting, or event event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People, </a:t>
            </a:r>
            <a:r>
              <a:rPr lang="en-US" sz="2400" dirty="0"/>
              <a:t>list Left to Right, bottom row first</a:t>
            </a:r>
            <a:r>
              <a:rPr lang="en-US" dirty="0"/>
              <a:t>. </a:t>
            </a:r>
            <a:r>
              <a:rPr lang="en-US" sz="2000" i="1" dirty="0"/>
              <a:t>If it is a large group, leave names off.</a:t>
            </a:r>
            <a:endParaRPr lang="en-US" i="1" dirty="0"/>
          </a:p>
          <a:p>
            <a:endParaRPr lang="en-US" dirty="0"/>
          </a:p>
        </p:txBody>
      </p:sp>
      <p:pic>
        <p:nvPicPr>
          <p:cNvPr id="5" name="Picture 4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B366588F-F28B-ABDC-5E1E-DA61A94D3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12" y="608253"/>
            <a:ext cx="3034574" cy="2275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CF55B8-02C6-0CAE-DE0F-773401D68699}"/>
              </a:ext>
            </a:extLst>
          </p:cNvPr>
          <p:cNvSpPr txBox="1"/>
          <p:nvPr/>
        </p:nvSpPr>
        <p:spPr>
          <a:xfrm>
            <a:off x="8020280" y="2974554"/>
            <a:ext cx="303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far away. Need to crop</a:t>
            </a:r>
          </a:p>
        </p:txBody>
      </p:sp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852C5CE-1B25-F05E-81D3-75C0C234E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6" y="3514115"/>
            <a:ext cx="2894755" cy="1929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E2BB5-5937-7B4C-32C6-09A149EF1E3B}"/>
              </a:ext>
            </a:extLst>
          </p:cNvPr>
          <p:cNvSpPr txBox="1"/>
          <p:nvPr/>
        </p:nvSpPr>
        <p:spPr>
          <a:xfrm>
            <a:off x="8759527" y="5624515"/>
            <a:ext cx="19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Dark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82DC6-BE61-200D-EB3D-2FC59EF4703F}"/>
              </a:ext>
            </a:extLst>
          </p:cNvPr>
          <p:cNvSpPr txBox="1"/>
          <p:nvPr/>
        </p:nvSpPr>
        <p:spPr>
          <a:xfrm>
            <a:off x="7949265" y="160152"/>
            <a:ext cx="28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 stretch photos. </a:t>
            </a:r>
          </a:p>
        </p:txBody>
      </p:sp>
    </p:spTree>
    <p:extLst>
      <p:ext uri="{BB962C8B-B14F-4D97-AF65-F5344CB8AC3E}">
        <p14:creationId xmlns:p14="http://schemas.microsoft.com/office/powerpoint/2010/main" val="97558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DB6D-A388-CE84-B116-9544C2A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Cover: Message from State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691F7-9A64-018F-ED2A-4F599E6C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32944"/>
            <a:ext cx="3903472" cy="3118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F300E6-66FB-041C-93B7-1D9928BF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14" y="1983178"/>
            <a:ext cx="4775240" cy="32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3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7309-F8C3-9447-62E2-DC01C9C6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Cover: State News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6FDD4-B731-CBE3-F0A3-9BC553884463}"/>
              </a:ext>
            </a:extLst>
          </p:cNvPr>
          <p:cNvSpPr txBox="1"/>
          <p:nvPr/>
        </p:nvSpPr>
        <p:spPr>
          <a:xfrm>
            <a:off x="1451579" y="1853754"/>
            <a:ext cx="40793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Officers</a:t>
            </a:r>
          </a:p>
          <a:p>
            <a:endParaRPr lang="en-US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August Executive </a:t>
            </a:r>
          </a:p>
          <a:p>
            <a:r>
              <a:rPr lang="en-US" sz="3200" dirty="0">
                <a:solidFill>
                  <a:srgbClr val="0000CC"/>
                </a:solidFill>
              </a:rPr>
              <a:t>State Board meeting</a:t>
            </a:r>
          </a:p>
          <a:p>
            <a:endParaRPr lang="en-US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State Directors visit to</a:t>
            </a:r>
          </a:p>
          <a:p>
            <a:r>
              <a:rPr lang="en-US" sz="3200" dirty="0">
                <a:solidFill>
                  <a:srgbClr val="0000CC"/>
                </a:solidFill>
              </a:rPr>
              <a:t>Tables</a:t>
            </a:r>
          </a:p>
          <a:p>
            <a:endParaRPr lang="en-US" sz="3200" dirty="0">
              <a:solidFill>
                <a:srgbClr val="0000CC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4B23F-6697-87B0-3CBC-D3B1C2360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03" y="2246141"/>
            <a:ext cx="6219288" cy="32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186879-2520-6DDB-A8D0-861CAD23DE2A}"/>
              </a:ext>
            </a:extLst>
          </p:cNvPr>
          <p:cNvSpPr txBox="1"/>
          <p:nvPr/>
        </p:nvSpPr>
        <p:spPr>
          <a:xfrm>
            <a:off x="1399142" y="1342916"/>
            <a:ext cx="5640638" cy="2086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State Director:  </a:t>
            </a:r>
            <a:r>
              <a:rPr lang="es-E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Rosa María Vida, PhD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1st Associate Director: Area C,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Sandra Maxwell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2nd Associate Director: Area B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Marie Adams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\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3rd Associate Director: Area D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Sydney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Goltz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Burton </a:t>
            </a: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endParaRPr lang="es-E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4th Associate Director: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Area A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Judge Esmeralda Peña Garcia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85C86-CE3E-45B8-0A65-25AAE04E4494}"/>
              </a:ext>
            </a:extLst>
          </p:cNvPr>
          <p:cNvSpPr txBox="1"/>
          <p:nvPr/>
        </p:nvSpPr>
        <p:spPr>
          <a:xfrm>
            <a:off x="1619479" y="278703"/>
            <a:ext cx="894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Submit Photos of State Officers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6CC0C-1F93-A5B1-BA55-9C593BB8F880}"/>
              </a:ext>
            </a:extLst>
          </p:cNvPr>
          <p:cNvSpPr txBox="1"/>
          <p:nvPr/>
        </p:nvSpPr>
        <p:spPr>
          <a:xfrm>
            <a:off x="1431521" y="3277519"/>
            <a:ext cx="6097836" cy="263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Recording Secretary: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Leticia “Letty” Ramon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Corresponding Secretary: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Annie Ochoa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Treasurer: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 Bas Blackburn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s-E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Historian: 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Ciara B. Perez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Parliamentarian</a:t>
            </a:r>
            <a:r>
              <a:rPr lang="es-E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 P. Flores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Scholarship: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Carmen Guerra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200400" algn="r"/>
              </a:tabLst>
            </a:pP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Immediate Past State Director: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Margot S. Arévalo González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Photo of State Director Rosa Maria R. Vida, PH.D.">
            <a:extLst>
              <a:ext uri="{FF2B5EF4-FFF2-40B4-BE49-F238E27FC236}">
                <a16:creationId xmlns:a16="http://schemas.microsoft.com/office/drawing/2014/main" id="{85582C75-A46C-59BA-3F8D-3138E137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47" y="3429000"/>
            <a:ext cx="1410465" cy="17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8C195-1016-602E-E26A-1EC5CF9BC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933" y="1133089"/>
            <a:ext cx="3667637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E06660-49F1-BE9D-4688-BFCB95AC5444}"/>
              </a:ext>
            </a:extLst>
          </p:cNvPr>
          <p:cNvSpPr txBox="1"/>
          <p:nvPr/>
        </p:nvSpPr>
        <p:spPr>
          <a:xfrm>
            <a:off x="915318" y="2011663"/>
            <a:ext cx="5011757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CC">
                    <a:alpha val="80000"/>
                  </a:srgbClr>
                </a:solidFill>
              </a:rPr>
              <a:t>Submit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CC">
                    <a:alpha val="80000"/>
                  </a:srgbClr>
                </a:solidFill>
              </a:rPr>
              <a:t>Photos of Table Directors</a:t>
            </a:r>
          </a:p>
        </p:txBody>
      </p:sp>
      <p:sp>
        <p:nvSpPr>
          <p:cNvPr id="3" name="Control 1">
            <a:extLst>
              <a:ext uri="{FF2B5EF4-FFF2-40B4-BE49-F238E27FC236}">
                <a16:creationId xmlns:a16="http://schemas.microsoft.com/office/drawing/2014/main" id="{EF835F06-FBF4-D860-45C4-9C47477E1BC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027613" y="2779713"/>
            <a:ext cx="6516687" cy="9286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01488-1812-6D30-2041-82EBBE0D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29" y="117103"/>
            <a:ext cx="4177389" cy="60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5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2EDE-1F5E-78C2-B05D-B54F791C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Suggestions on what to submit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6C453-0C3B-64C9-EA2D-D9B986EEA46B}"/>
              </a:ext>
            </a:extLst>
          </p:cNvPr>
          <p:cNvSpPr txBox="1"/>
          <p:nvPr/>
        </p:nvSpPr>
        <p:spPr>
          <a:xfrm>
            <a:off x="1541124" y="1853754"/>
            <a:ext cx="847910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Founders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Induction of New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Guest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Country Presentations, Current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Thanksgiving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Christmas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Observance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Charitable Events, Food Drives, Book Donations to local libraries, Environmental Education, Peace promotion, Celebrating the Day of the Young Child, International Women's Day,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Election of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And more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C93F1E-231A-A093-58B0-2848C785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15" y="1403521"/>
            <a:ext cx="3474253" cy="299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279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305</TotalTime>
  <Words>586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Gallery</vt:lpstr>
      <vt:lpstr>Panamericana Texana </vt:lpstr>
      <vt:lpstr>PowerPoint Presentation</vt:lpstr>
      <vt:lpstr>Publications Committee Things to do</vt:lpstr>
      <vt:lpstr>What to Ask For</vt:lpstr>
      <vt:lpstr>Cover: Message from State Director</vt:lpstr>
      <vt:lpstr>Inside Cover: State News</vt:lpstr>
      <vt:lpstr>PowerPoint Presentation</vt:lpstr>
      <vt:lpstr>PowerPoint Presentation</vt:lpstr>
      <vt:lpstr>Give Suggestions on what to submit</vt:lpstr>
      <vt:lpstr>What if?</vt:lpstr>
      <vt:lpstr>How to submit</vt:lpstr>
      <vt:lpstr>Contact Information  Email: roliva39@gmail.com  Phone: 956-515-6489  3900 Neuhaus Drive, McAllen, TX 78503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Raquel Oliva</dc:creator>
  <cp:lastModifiedBy>Diana Pena</cp:lastModifiedBy>
  <cp:revision>5</cp:revision>
  <dcterms:created xsi:type="dcterms:W3CDTF">2024-08-15T22:00:01Z</dcterms:created>
  <dcterms:modified xsi:type="dcterms:W3CDTF">2024-08-17T16:48:08Z</dcterms:modified>
</cp:coreProperties>
</file>